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61" r:id="rId4"/>
    <p:sldId id="297" r:id="rId5"/>
    <p:sldId id="259" r:id="rId6"/>
    <p:sldId id="296" r:id="rId7"/>
    <p:sldId id="262" r:id="rId8"/>
    <p:sldId id="29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2" r:id="rId27"/>
    <p:sldId id="293" r:id="rId28"/>
    <p:sldId id="294" r:id="rId29"/>
    <p:sldId id="283" r:id="rId30"/>
    <p:sldId id="284" r:id="rId31"/>
    <p:sldId id="295" r:id="rId32"/>
    <p:sldId id="286" r:id="rId33"/>
    <p:sldId id="287" r:id="rId34"/>
    <p:sldId id="288" r:id="rId35"/>
    <p:sldId id="289" r:id="rId36"/>
    <p:sldId id="290" r:id="rId37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68625" y="697225"/>
            <a:ext cx="46738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59a155d5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59a155d51_0_35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59a155d5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59a155d51_0_70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59a155d5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59a155d51_0_42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59a155d5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59a155d51_0_47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59a155d5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59a155d51_0_75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59a155d5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59a155d51_0_53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59a155d5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59a155d51_0_59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d1771f2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d1771f28_0_3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59a155d5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59a155d51_0_85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59f956636_0_5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559f9566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59f956636_0_32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559f95663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d1771ec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d1771ec7_0_1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59f956636_0_14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559f95663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45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 panose="020B0604020202020204" pitchFamily="34" charset="0"/>
              <a:buChar char="•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SI_protocol#cite_note-:0-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em5.org/Cache_Coherence_Protocol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em5.org/Splash_benchmark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imes New Roman"/>
              <a:buNone/>
            </a:pPr>
            <a:r>
              <a:rPr lang="en-US" sz="4800" b="1" dirty="0">
                <a:ea typeface="Calibri"/>
                <a:sym typeface="Calibri"/>
              </a:rPr>
              <a:t>Comparison and Performance Analysis of Cache Coherence Protocols using Gem5 Simulator</a:t>
            </a:r>
            <a:endParaRPr sz="4800" b="1" dirty="0">
              <a:ea typeface="Calibri"/>
              <a:sym typeface="Calibri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15611" y="4097809"/>
            <a:ext cx="11360700" cy="1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ea typeface="Calibri"/>
                <a:sym typeface="Calibri"/>
              </a:rPr>
              <a:t>Manish Rudra Vijayakumar</a:t>
            </a:r>
            <a:endParaRPr sz="2400" dirty="0">
              <a:ea typeface="Calibri"/>
              <a:sym typeface="Calibri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ea typeface="Calibri"/>
                <a:sym typeface="Calibri"/>
              </a:rPr>
              <a:t>Madhan Vibeeshanan</a:t>
            </a:r>
            <a:endParaRPr sz="2400" dirty="0">
              <a:ea typeface="Calibri"/>
              <a:sym typeface="Calibri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ea typeface="Calibri"/>
                <a:sym typeface="Calibri"/>
              </a:rPr>
              <a:t>Keerthana Sharon Kannan</a:t>
            </a:r>
            <a:endParaRPr sz="2400" dirty="0">
              <a:ea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159311" y="953891"/>
            <a:ext cx="3873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CSC5593 - Advanced Computer Architecture</a:t>
            </a:r>
            <a:endParaRPr sz="15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2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Snoopy Coherence </a:t>
            </a:r>
            <a:endParaRPr b="1"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Cache controller broadcasts the request and monitors the memory bus activity to maintain consistent data.</a:t>
            </a:r>
            <a:endParaRPr lang="en-US" dirty="0">
              <a:solidFill>
                <a:schemeClr val="tx1"/>
              </a:solidFill>
              <a:ea typeface="Times New Roman"/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scalable. </a:t>
            </a:r>
            <a:endParaRPr dirty="0">
              <a:solidFill>
                <a:schemeClr val="tx1"/>
              </a:solidFill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l="7235" t="3870" r="7068" b="5111"/>
          <a:stretch/>
        </p:blipFill>
        <p:spPr>
          <a:xfrm>
            <a:off x="3038167" y="2682978"/>
            <a:ext cx="7747820" cy="37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Coherence Requirements</a:t>
            </a:r>
            <a:endParaRPr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1511BF-D2FF-43D9-A62B-CEBC5A212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144" name="Google Shape;144;p24"/>
          <p:cNvGrpSpPr/>
          <p:nvPr/>
        </p:nvGrpSpPr>
        <p:grpSpPr>
          <a:xfrm>
            <a:off x="3108575" y="1826633"/>
            <a:ext cx="5974848" cy="4349321"/>
            <a:chOff x="2270375" y="1008"/>
            <a:chExt cx="5974848" cy="4349321"/>
          </a:xfrm>
        </p:grpSpPr>
        <p:sp>
          <p:nvSpPr>
            <p:cNvPr id="145" name="Google Shape;145;p24"/>
            <p:cNvSpPr/>
            <p:nvPr/>
          </p:nvSpPr>
          <p:spPr>
            <a:xfrm>
              <a:off x="4130761" y="1008"/>
              <a:ext cx="2254076" cy="1127038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4"/>
            <p:cNvSpPr txBox="1"/>
            <p:nvPr/>
          </p:nvSpPr>
          <p:spPr>
            <a:xfrm>
              <a:off x="4163771" y="34018"/>
              <a:ext cx="2188056" cy="1061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dirty="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Cache To Cache Transfer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Google Shape;147;p24"/>
            <p:cNvSpPr/>
            <p:nvPr/>
          </p:nvSpPr>
          <p:spPr>
            <a:xfrm rot="3600000">
              <a:off x="5601314" y="1978437"/>
              <a:ext cx="1173356" cy="394463"/>
            </a:xfrm>
            <a:prstGeom prst="left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4"/>
            <p:cNvSpPr txBox="1"/>
            <p:nvPr/>
          </p:nvSpPr>
          <p:spPr>
            <a:xfrm rot="3600000">
              <a:off x="5719653" y="2057330"/>
              <a:ext cx="936678" cy="236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5991147" y="3223291"/>
              <a:ext cx="2254076" cy="1127038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4"/>
            <p:cNvSpPr txBox="1"/>
            <p:nvPr/>
          </p:nvSpPr>
          <p:spPr>
            <a:xfrm>
              <a:off x="6024157" y="3256301"/>
              <a:ext cx="2188056" cy="1061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dirty="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Avoid Bus communication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Google Shape;151;p24"/>
            <p:cNvSpPr/>
            <p:nvPr/>
          </p:nvSpPr>
          <p:spPr>
            <a:xfrm rot="10800000">
              <a:off x="4671121" y="3589579"/>
              <a:ext cx="1173356" cy="394463"/>
            </a:xfrm>
            <a:prstGeom prst="left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4"/>
            <p:cNvSpPr txBox="1"/>
            <p:nvPr/>
          </p:nvSpPr>
          <p:spPr>
            <a:xfrm>
              <a:off x="4789460" y="3668472"/>
              <a:ext cx="936678" cy="236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2270375" y="3223291"/>
              <a:ext cx="2254076" cy="1127038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4"/>
            <p:cNvSpPr txBox="1"/>
            <p:nvPr/>
          </p:nvSpPr>
          <p:spPr>
            <a:xfrm>
              <a:off x="2303385" y="3256301"/>
              <a:ext cx="2188056" cy="1061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dirty="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Efficient Bandwidth 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Google Shape;155;p24"/>
            <p:cNvSpPr/>
            <p:nvPr/>
          </p:nvSpPr>
          <p:spPr>
            <a:xfrm rot="-3600000">
              <a:off x="3740928" y="1978437"/>
              <a:ext cx="1173356" cy="394463"/>
            </a:xfrm>
            <a:prstGeom prst="left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4"/>
            <p:cNvSpPr txBox="1"/>
            <p:nvPr/>
          </p:nvSpPr>
          <p:spPr>
            <a:xfrm rot="-3600000">
              <a:off x="3859267" y="2057330"/>
              <a:ext cx="936678" cy="236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Coherence Requirements</a:t>
            </a:r>
            <a:endParaRPr b="1" dirty="0"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Low latency Cache to cache transfer – Transfer of data through cache to cache instead of transferring it through main memory.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Directory - Directs the request to destination cache and waits for acknowledgment which takes extra clock cycle.</a:t>
            </a:r>
          </a:p>
          <a:p>
            <a:pPr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Avoiding bus-based architecture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Point to point communication	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Bus architecture restricts the integration of more cores on the system</a:t>
            </a:r>
          </a:p>
          <a:p>
            <a:pPr>
              <a:lnSpc>
                <a:spcPct val="15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Efficient Bandwidth - Bandwidth has to be reduced to avoid interconnect contention, as it affects system performance.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vs Invalidate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1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Write-Update – All shared caches are updated via bus snooping	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Broadcasts write throughout the bus</a:t>
            </a:r>
          </a:p>
          <a:p>
            <a:pPr marL="800100" lvl="2">
              <a:lnSpc>
                <a:spcPct val="15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data is present in only one cache, broadcasting the message is useless. It creates large bus traffic. </a:t>
            </a:r>
          </a:p>
          <a:p>
            <a:pPr marL="342900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Write-Invalidate – Node invalidates all other cached copies of shared data and can then update its own copy without further bus operation. </a:t>
            </a:r>
          </a:p>
          <a:p>
            <a:pPr marL="800100" lvl="1">
              <a:lnSpc>
                <a:spcPct val="150000"/>
              </a:lnSpc>
              <a:buSzPts val="28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less bandwidth </a:t>
            </a: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Cache Coherence Protocols </a:t>
            </a:r>
            <a:endParaRPr b="1" dirty="0"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deal with the coherence problem inside shared-memory multiprocessors. </a:t>
            </a:r>
            <a:endParaRPr dirty="0">
              <a:solidFill>
                <a:schemeClr val="tx1"/>
              </a:solidFill>
            </a:endParaRPr>
          </a:p>
          <a:p>
            <a:pPr marL="342900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 distributed caches, so as to a provide consistent view of memory to processors. </a:t>
            </a:r>
            <a:endParaRPr dirty="0">
              <a:solidFill>
                <a:schemeClr val="tx1"/>
              </a:solidFill>
            </a:endParaRPr>
          </a:p>
          <a:p>
            <a:pPr marL="342900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Cache Coherence Protocols: </a:t>
            </a:r>
            <a:endParaRPr dirty="0">
              <a:solidFill>
                <a:schemeClr val="tx1"/>
              </a:solidFill>
            </a:endParaRPr>
          </a:p>
          <a:p>
            <a:pPr marL="1200150" lvl="1" indent="-3444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MSI</a:t>
            </a:r>
            <a:endParaRPr sz="2000" dirty="0">
              <a:solidFill>
                <a:schemeClr val="tx1"/>
              </a:solidFill>
            </a:endParaRPr>
          </a:p>
          <a:p>
            <a:pPr marL="1200150" lvl="1" indent="-3444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MESI</a:t>
            </a:r>
            <a:endParaRPr sz="2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1" indent="-3444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MOSI</a:t>
            </a:r>
            <a:endParaRPr sz="2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150" lvl="1" indent="-34448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MOESI</a:t>
            </a:r>
            <a:endParaRPr sz="2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Modified Shared Invalid (MSI)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0700" indent="-342900">
              <a:lnSpc>
                <a:spcPct val="90000"/>
              </a:lnSpc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 (S): This block is unmodified and exists in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thrread</a:t>
            </a: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-only state in at least one cache.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0700" indent="-342900">
              <a:lnSpc>
                <a:spcPct val="90000"/>
              </a:lnSpc>
              <a:spcBef>
                <a:spcPts val="2100"/>
              </a:spcBef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cache can evict the data without writing it to the memory.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900" y="3192896"/>
            <a:ext cx="4600575" cy="27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400" y="3192896"/>
            <a:ext cx="4382925" cy="27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Modified Shared Invalid (MSI)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3550">
              <a:lnSpc>
                <a:spcPct val="115000"/>
              </a:lnSpc>
              <a:spcBef>
                <a:spcPts val="600"/>
              </a:spcBef>
              <a:buClr>
                <a:srgbClr val="222222"/>
              </a:buClr>
              <a:buSzPct val="117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Transitions:</a:t>
            </a:r>
            <a:endParaRPr sz="2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5000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Invalid: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08100" lvl="1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PrRd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BusRd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issued and state changes to Shared.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08100" lvl="1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PrWr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BusRdX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issued and state changes to Modified.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08100" lvl="1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BusRd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BusRdX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a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BusUpgr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 invalid block remains Invalid.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5000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Shared: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08100" lvl="1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PrRd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block remains in the Shared state.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08100" lvl="1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PrWr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BusUpgr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issued and state changes to Modified.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08100" lvl="1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BusRd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block remains in the Shared state.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08100" lvl="1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BusRdX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BusUpgr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block transitions to Invalid.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35000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Modified: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08100" lvl="1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PrRd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PrWr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block remains in the Modified state.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08100" lvl="1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BusRd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cache block is flushed onto the bus and state changes to Shared.</a:t>
            </a:r>
            <a:endParaRPr sz="17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08100" lvl="1" indent="-28575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ts val="17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</a:t>
            </a:r>
            <a:r>
              <a:rPr lang="en-US" sz="17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BusRdX</a:t>
            </a:r>
            <a:r>
              <a:rPr lang="en-US" sz="17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cache block is flushed onto the bus and state changes to Invalid.</a:t>
            </a:r>
            <a:endParaRPr sz="1700" u="sng" baseline="30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210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Shared Invalid (MSI)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</a:p>
          <a:p>
            <a:pPr marL="800100" lvl="1" algn="just"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distinction between modified and shared state</a:t>
            </a:r>
          </a:p>
          <a:p>
            <a:pPr marL="800100" lvl="1" algn="just"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copies of  the block can be present at the same time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algn="just">
              <a:spcBef>
                <a:spcPts val="210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pPr marL="914400" lvl="2" indent="-344488" algn="just"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read, the block goes to “S” state, even if it is the only copy present. </a:t>
            </a:r>
          </a:p>
          <a:p>
            <a:pPr lvl="1" algn="just"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problem is because when write request arrive state changes from “S” to “M” and invalidate message is broadcast on the bus, even though it is the only copy present.</a:t>
            </a:r>
          </a:p>
          <a:p>
            <a:pPr lvl="1" algn="just">
              <a:spcAft>
                <a:spcPts val="15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Unnecessary broadcast of invalidation message.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Exclusive Shared Invalid (MESI)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Exclusive State (E):</a:t>
            </a:r>
          </a:p>
          <a:p>
            <a:pPr marL="876300" lvl="1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MESI is based on MSI protocol but one more state is added Exclusive State(E)</a:t>
            </a:r>
          </a:p>
          <a:p>
            <a:pPr marL="876300" lvl="1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cache line is present only in the current cache, and the dirty bit is not- matches with the main memory.</a:t>
            </a: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6300" lvl="1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may change to a shared state at any time,  in response to a read request. </a:t>
            </a: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6300" lvl="1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it may also change to the modified state when writing to its own block.</a:t>
            </a: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1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Exclusive Shared Invalid (MESI)</a:t>
            </a:r>
            <a:endParaRPr b="1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263" y="1758225"/>
            <a:ext cx="6021470" cy="4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Higher the processor frequency, faster the computer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Shift from Uni-processors to Multi-Processors with shared memory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possibility of many copies of shared data is higher as there is a separate cache memory for each processor.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One copy in the main memory and one in the local cache of each processor that requested it.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Exclusive Shared Invalid (MESI)</a:t>
            </a:r>
            <a:endParaRPr b="1" dirty="0"/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silent transition from Exclusive to Modified state</a:t>
            </a:r>
            <a:endParaRPr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 hardware is required for deciding the transaction of the block when read request arrives.</a:t>
            </a:r>
            <a:endParaRPr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time downgrade from “M” state to “S” needs data to be written back to memory. </a:t>
            </a:r>
            <a:endParaRPr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Tradeoffs, when the transition from “M” to “S” or “I”. Modified to shared, when data is likely to be reused and modified to invalid if data not to be reused.</a:t>
            </a:r>
            <a:endParaRPr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Modified Owned Shared Invalid (MOSI)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91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Owned State(O):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6300" lvl="1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an extension of basic MSI protocol but one more state is added called Owned state(o)</a:t>
            </a:r>
          </a:p>
          <a:p>
            <a:pPr marL="8763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caches may hold the most recent and correct value of a block</a:t>
            </a: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63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value in main memory may or may not be correct.</a:t>
            </a: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63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a time, only one cache can have the owned state for a block.</a:t>
            </a:r>
            <a:endParaRPr sz="24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630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other caches with the same block must be in a shared state.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Modified Owned Shared Invalid (MOSI)</a:t>
            </a:r>
            <a:endParaRPr b="1"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17200"/>
            <a:ext cx="5684375" cy="45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659" y="1617200"/>
            <a:ext cx="5238141" cy="45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Modified Owned Exclusive Shared Invalid (MOESI)</a:t>
            </a:r>
            <a:endParaRPr b="1" dirty="0"/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MOESI is the more elaborate version of the simpler MESI protocol and the addition of owned state to it.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Cache to Cache data transfer is possible.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avoids the need to write a dirty cache line back to main memory when another processor tries to read it.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owned state cache allows a processor to supply the modified data directly to the other processor.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Modified Owned Exclusive Shared Invalid (MOESI)</a:t>
            </a:r>
            <a:endParaRPr b="1" dirty="0"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100" y="1801950"/>
            <a:ext cx="82014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Modified Owned Exclusive Shared Invalid (MOESI)</a:t>
            </a:r>
            <a:endParaRPr b="1"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 extra CPU stall during write-back to main memory.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time only one cache can be owner (modified), other processors holding same block are in shared state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snoopy implementation of MOESI, when read request arrive on bus, every sharer of the block send requested data; create message contention on the bus.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D2A519-AB95-411F-B34C-3C28F6CE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Gem5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B1AD2-667A-494A-9040-0FBDCB326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9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Open-source software with all system components are configurable.</a:t>
            </a:r>
          </a:p>
          <a:p>
            <a:pPr marL="419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It is a combination of M5 and GEMS simulator.</a:t>
            </a:r>
          </a:p>
          <a:p>
            <a:pPr marL="876300" lvl="1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M5: 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CPU models, ISAs, I/O devices, infrastructure.</a:t>
            </a:r>
          </a:p>
          <a:p>
            <a:pPr marL="876300" lvl="1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GEMS: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Cache Coherence Protocols, interconnect models.</a:t>
            </a:r>
          </a:p>
          <a:p>
            <a:pPr marL="419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Gem5 provides a very flexible environment.</a:t>
            </a:r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5" name="Google Shape;253;p39">
            <a:extLst>
              <a:ext uri="{FF2B5EF4-FFF2-40B4-BE49-F238E27FC236}">
                <a16:creationId xmlns:a16="http://schemas.microsoft.com/office/drawing/2014/main" id="{7611184B-F74D-469F-83F1-8C1C04B0DF0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3286" y="2155663"/>
            <a:ext cx="2546674" cy="2546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91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A5E7-316B-4CF5-BA6C-5AF46A97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Gem5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84D61-6291-4F1C-B2B6-E389560BE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9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Gem5 supports:</a:t>
            </a:r>
          </a:p>
          <a:p>
            <a:pPr marL="876300" lvl="1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Cache Coherence Protocols: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MI, MESI Two Level, MESI Three level, MOESI, MOESI token and MOSEI hammer.</a:t>
            </a:r>
          </a:p>
          <a:p>
            <a:pPr marL="876300" lvl="1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Memory system models: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Classic and Ruby.</a:t>
            </a:r>
          </a:p>
          <a:p>
            <a:pPr marL="876300" lvl="1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Replacement Policy: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LRU and Pseudo-LRU</a:t>
            </a:r>
          </a:p>
          <a:p>
            <a:pPr marL="419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Modes: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Full System mode(FS) and Syscall Emulation model(SE)</a:t>
            </a:r>
          </a:p>
          <a:p>
            <a:pPr marL="4191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ISAs in GEM5: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Alpha, ARM, SPARC, MIPS, POWER and X86 instruction set architectures.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6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8C72-82D0-40C6-A234-E98EBFA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Gem5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77064-99A2-4693-B02F-6E97BEFB1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Memory Systems: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Classic memory model: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1358900" lvl="2" indent="-342900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Cache Coherence is maintained using an MOESI snooping protocol.</a:t>
            </a:r>
          </a:p>
          <a:p>
            <a:pPr marL="1358900" lvl="2" indent="-342900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Types of packets: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Memory mapped and snooping packets</a:t>
            </a:r>
          </a:p>
          <a:p>
            <a:pPr marL="1358900" lvl="2" indent="-342900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Advantages: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Fast Forwarding, Speed, Easy to configure</a:t>
            </a:r>
          </a:p>
          <a:p>
            <a:pPr marL="1358900" lvl="2" indent="-342900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Disadvantages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Flexibility, Fidelity</a:t>
            </a:r>
            <a:b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lvl="0" indent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76200" indent="0">
              <a:lnSpc>
                <a:spcPct val="150000"/>
              </a:lnSpc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653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69;p41">
            <a:extLst>
              <a:ext uri="{FF2B5EF4-FFF2-40B4-BE49-F238E27FC236}">
                <a16:creationId xmlns:a16="http://schemas.microsoft.com/office/drawing/2014/main" id="{E88F56C5-B621-4E20-882E-A2F071B280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81" y="1536633"/>
            <a:ext cx="8996516" cy="39995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F5432-CE32-4FCC-9FBD-A4C9244F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Gem5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BBFBC-DEAC-4A7D-9F3E-9D5C0CA9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Cache Coherence problem</a:t>
            </a:r>
            <a:endParaRPr b="1"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Two different cores have two different values for the same location.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algn="just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Must guarantee that all the processors see correct data despite multiple readers and writers.</a:t>
            </a:r>
          </a:p>
          <a:p>
            <a:pPr marL="342900" algn="just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Cache coherence problem leads to another category of cache miss named coherence miss along with compulsory, capacity and conflict misses.</a:t>
            </a:r>
          </a:p>
          <a:p>
            <a:pPr marL="342900" algn="just">
              <a:lnSpc>
                <a:spcPct val="15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Coherence miss occurs when the local cache copy of a node is updated, and all other copies are invalidated.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just">
              <a:lnSpc>
                <a:spcPct val="90000"/>
              </a:lnSpc>
              <a:buSzPts val="4400"/>
            </a:pPr>
            <a:r>
              <a:rPr lang="en-US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Gem5</a:t>
            </a:r>
            <a:endParaRPr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77" name="Google Shape;277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Memory Systems:</a:t>
            </a:r>
          </a:p>
          <a:p>
            <a:pPr lvl="1" indent="-3810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Ruby memory model:</a:t>
            </a:r>
            <a:endParaRPr sz="2000" b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1473200" lvl="2" indent="-4572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Adapted from GEMS simulators.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1473200" lvl="2" indent="-4572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It is a contrast to classic memory model.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1473200" lvl="2" indent="-4572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Advantages: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Flexibility, Fidelity.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1473200" lvl="2" indent="-4572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Disadvantages: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Fast Forwarding, Speed, Easy to configure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103" y="3519949"/>
            <a:ext cx="7059562" cy="2571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8C03-E63D-42F2-A7FD-9EF06DA5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Gem5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0A6CC-8DEE-4DB2-9782-C5348161E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lvl="0" indent="0">
              <a:lnSpc>
                <a:spcPct val="90000"/>
              </a:lnSpc>
              <a:buClr>
                <a:schemeClr val="dk1"/>
              </a:buClr>
              <a:buNone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Memory Systems:</a:t>
            </a:r>
          </a:p>
          <a:p>
            <a:pPr lvl="1" indent="-3810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Ruby memory model:</a:t>
            </a:r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4" name="Google Shape;287;p43">
            <a:extLst>
              <a:ext uri="{FF2B5EF4-FFF2-40B4-BE49-F238E27FC236}">
                <a16:creationId xmlns:a16="http://schemas.microsoft.com/office/drawing/2014/main" id="{DD178EA1-16DE-4007-BAE0-814E95DBC6C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1484" y="2559208"/>
            <a:ext cx="8849031" cy="3310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725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Contributions</a:t>
            </a:r>
            <a:endParaRPr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93" name="Google Shape;293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 snoopy based cache coherence on Gem5 and observe the behavior with respect to different parameters.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 directory based coherence and protocol evolution.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in Gem5 source code for Simulation of benchmark.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Implementation Plan </a:t>
            </a:r>
            <a:endParaRPr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99" name="Google Shape;299;p4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OS: Ubuntu 18.04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plan to use Gem5 in: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mode: SE mode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 : X86 architecture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Systems: Classic and Ruby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Benchmark: Splash-2 (parallel application like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radix)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just">
              <a:lnSpc>
                <a:spcPct val="90000"/>
              </a:lnSpc>
              <a:buSzPts val="4400"/>
            </a:pPr>
            <a:r>
              <a:rPr lang="en-US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Metrics for analysis</a:t>
            </a:r>
            <a:endParaRPr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 memory model: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6300" lvl="1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Snoop data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cores</a:t>
            </a:r>
          </a:p>
          <a:p>
            <a:pPr marL="876300" lvl="1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varying 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 cache size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cache block size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3350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execution time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 memory references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data through bus 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snoop data through bus.  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Ruby memory model: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6300" lvl="1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 Rate</a:t>
            </a:r>
            <a:endParaRPr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6300" lvl="1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MESI_Two_level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MESI_Three_level</a:t>
            </a:r>
            <a:endParaRPr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6300" lvl="1" algn="l" rtl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MOESI_CMP_directory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MOESI_CMP_token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Reference </a:t>
            </a:r>
            <a:endParaRPr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11" name="Google Shape;311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[1]. N. B.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Mallya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G. Patil and B. Raveendran, "Simulation based Performance Study of Cache Coherence Protocols," 2015 IEEE International Symposium on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Nanoelectronic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and Information Systems, Indore, 2015, pp. 125-130.doi: 10.1109/iNIS.2015.52.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b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[2]. J. K. Archibald, “The Cache Coherence Problem in Shared-Memory Multiprocessors”, Ph.D. Dissertation, Dept.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Comput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 Sci., Uni. Of Washington, 1987.</a:t>
            </a:r>
            <a:endParaRPr sz="1800" i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buNone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[3]. M.R. Marty, “Cache Coherence Techniques for Multicore Processors”, Ph.D. Dissertation, Dept.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Comput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 Sci., Uni. Of Wisconsin-Madison, 2008. </a:t>
            </a:r>
            <a:endParaRPr sz="1800" i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buNone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[4].</a:t>
            </a:r>
            <a:r>
              <a:rPr lang="en-US" sz="1800" i="1" dirty="0">
                <a:solidFill>
                  <a:schemeClr val="tx1"/>
                </a:solidFill>
                <a:uFill>
                  <a:noFill/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http://gem5.org/Cache_Coherence_Protocols</a:t>
            </a:r>
            <a:endParaRPr sz="1800" i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buNone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[5]. Nick Barrow-Williams, Christian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Fensch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and Simon Moore. A communication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characterisation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of splash-2 and parsec. In Workload Characterization, 2009. IISWC 2009. IEEE International Symposium on, pages 86–97. IEEE, 2009 .</a:t>
            </a:r>
            <a:endParaRPr sz="1800" i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buNone/>
            </a:pP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[6]. </a:t>
            </a:r>
            <a:r>
              <a:rPr lang="en-US" sz="1800" b="1" i="1" u="sng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http://www.gem5.org/Splash_benchmarks</a:t>
            </a:r>
            <a:endParaRPr sz="1800" b="1" i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buNone/>
            </a:pPr>
            <a:endParaRPr sz="1800" i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25" y="387501"/>
            <a:ext cx="11309549" cy="60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98398D-6392-4D0A-8580-A1A187E7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6CC6E-6BBB-4A24-B63A-19F60022B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9D3B-EC55-4E15-A5F3-AD8B0E94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Incoherence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B5B3A-0F53-4374-8F72-D6150EB9A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dirty="0"/>
          </a:p>
        </p:txBody>
      </p:sp>
      <p:pic>
        <p:nvPicPr>
          <p:cNvPr id="2050" name="Picture 2" descr="https://upload.wikimedia.org/wikipedia/commons/thumb/e/ea/Non_Coherent.gif/1024px-Non_Coherent.gif">
            <a:extLst>
              <a:ext uri="{FF2B5EF4-FFF2-40B4-BE49-F238E27FC236}">
                <a16:creationId xmlns:a16="http://schemas.microsoft.com/office/drawing/2014/main" id="{88E9FE80-25F7-455A-A80B-B610BCFB44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1536633"/>
            <a:ext cx="10940558" cy="4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0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Cache Coherence</a:t>
            </a:r>
            <a:endParaRPr b="1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that the changes in the values of the shared operand are propagated throughout the system in a timely fashion. </a:t>
            </a:r>
            <a:endParaRPr dirty="0">
              <a:solidFill>
                <a:schemeClr val="tx1"/>
              </a:solidFill>
            </a:endParaRPr>
          </a:p>
          <a:p>
            <a:pPr marL="34290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Cache coherent processor has the most current value</a:t>
            </a:r>
            <a:endParaRPr dirty="0">
              <a:solidFill>
                <a:schemeClr val="tx1"/>
              </a:solidFill>
            </a:endParaRPr>
          </a:p>
          <a:p>
            <a:pPr marL="34290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Cache Coherence Requirements: </a:t>
            </a:r>
            <a:endParaRPr dirty="0">
              <a:solidFill>
                <a:schemeClr val="tx1"/>
              </a:solidFill>
            </a:endParaRPr>
          </a:p>
          <a:p>
            <a:pPr marL="1257300" lvl="2">
              <a:lnSpc>
                <a:spcPct val="150000"/>
              </a:lnSpc>
              <a:buSzPts val="28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Propagation – Broadcast to peer caches</a:t>
            </a:r>
            <a:endParaRPr dirty="0">
              <a:solidFill>
                <a:schemeClr val="tx1"/>
              </a:solidFill>
            </a:endParaRPr>
          </a:p>
          <a:p>
            <a:pPr marL="1257300" lvl="2">
              <a:lnSpc>
                <a:spcPct val="150000"/>
              </a:lnSpc>
              <a:buSzPts val="28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Transaction serialization – Read/Writes must be seen by all processors in the same order.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E664-458C-44E4-8DA2-DFE7C46D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Coherence</a:t>
            </a:r>
          </a:p>
        </p:txBody>
      </p:sp>
      <p:pic>
        <p:nvPicPr>
          <p:cNvPr id="1026" name="Picture 2" descr="https://upload.wikimedia.org/wikipedia/commons/thumb/8/88/Coherent.gif/1024px-Coherent.gif">
            <a:extLst>
              <a:ext uri="{FF2B5EF4-FFF2-40B4-BE49-F238E27FC236}">
                <a16:creationId xmlns:a16="http://schemas.microsoft.com/office/drawing/2014/main" id="{6DF82F96-C4BA-40A0-8AA3-AF8D824248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3" y="1356868"/>
            <a:ext cx="10284542" cy="49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9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01" name="Google Shape;101;p20"/>
          <p:cNvSpPr/>
          <p:nvPr/>
        </p:nvSpPr>
        <p:spPr>
          <a:xfrm>
            <a:off x="4700600" y="2128850"/>
            <a:ext cx="1614600" cy="57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1986100" y="3114750"/>
            <a:ext cx="1671600" cy="62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7572500" y="3143250"/>
            <a:ext cx="1728900" cy="57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4986600" y="4271700"/>
            <a:ext cx="1614600" cy="57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Directory based Coherence</a:t>
            </a:r>
            <a:endParaRPr dirty="0"/>
          </a:p>
        </p:txBody>
      </p:sp>
      <p:sp>
        <p:nvSpPr>
          <p:cNvPr id="105" name="Google Shape;105;p20"/>
          <p:cNvSpPr/>
          <p:nvPr/>
        </p:nvSpPr>
        <p:spPr>
          <a:xfrm>
            <a:off x="7601150" y="4271700"/>
            <a:ext cx="1671600" cy="57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Snoopy Coherence</a:t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9986925" y="4271700"/>
            <a:ext cx="1614600" cy="57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Hybrid Coherence</a:t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6086475" y="5635350"/>
            <a:ext cx="1542900" cy="57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Write-update</a:t>
            </a:r>
            <a:endParaRPr dirty="0"/>
          </a:p>
        </p:txBody>
      </p:sp>
      <p:sp>
        <p:nvSpPr>
          <p:cNvPr id="108" name="Google Shape;108;p20"/>
          <p:cNvSpPr/>
          <p:nvPr/>
        </p:nvSpPr>
        <p:spPr>
          <a:xfrm>
            <a:off x="9272750" y="5635350"/>
            <a:ext cx="1514400" cy="57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Write-invalidate</a:t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4857750" y="2220625"/>
            <a:ext cx="131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Coherence</a:t>
            </a:r>
            <a:endParaRPr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20"/>
          <p:cNvCxnSpPr/>
          <p:nvPr/>
        </p:nvCxnSpPr>
        <p:spPr>
          <a:xfrm>
            <a:off x="6315200" y="2400425"/>
            <a:ext cx="1257300" cy="900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20"/>
          <p:cNvCxnSpPr/>
          <p:nvPr/>
        </p:nvCxnSpPr>
        <p:spPr>
          <a:xfrm flipH="1">
            <a:off x="3657700" y="2400425"/>
            <a:ext cx="1057200" cy="1021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20"/>
          <p:cNvCxnSpPr>
            <a:stCxn id="103" idx="2"/>
            <a:endCxn id="105" idx="0"/>
          </p:cNvCxnSpPr>
          <p:nvPr/>
        </p:nvCxnSpPr>
        <p:spPr>
          <a:xfrm>
            <a:off x="8436950" y="3714750"/>
            <a:ext cx="0" cy="5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20"/>
          <p:cNvCxnSpPr>
            <a:stCxn id="103" idx="2"/>
            <a:endCxn id="106" idx="0"/>
          </p:cNvCxnSpPr>
          <p:nvPr/>
        </p:nvCxnSpPr>
        <p:spPr>
          <a:xfrm>
            <a:off x="8436950" y="3714750"/>
            <a:ext cx="2357400" cy="5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20"/>
          <p:cNvCxnSpPr>
            <a:stCxn id="103" idx="2"/>
            <a:endCxn id="104" idx="0"/>
          </p:cNvCxnSpPr>
          <p:nvPr/>
        </p:nvCxnSpPr>
        <p:spPr>
          <a:xfrm flipH="1">
            <a:off x="5793950" y="3714750"/>
            <a:ext cx="2643000" cy="5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20"/>
          <p:cNvCxnSpPr>
            <a:stCxn id="105" idx="2"/>
            <a:endCxn id="107" idx="0"/>
          </p:cNvCxnSpPr>
          <p:nvPr/>
        </p:nvCxnSpPr>
        <p:spPr>
          <a:xfrm flipH="1">
            <a:off x="6858050" y="4843200"/>
            <a:ext cx="1578900" cy="79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20"/>
          <p:cNvCxnSpPr>
            <a:stCxn id="105" idx="2"/>
            <a:endCxn id="108" idx="0"/>
          </p:cNvCxnSpPr>
          <p:nvPr/>
        </p:nvCxnSpPr>
        <p:spPr>
          <a:xfrm>
            <a:off x="8436950" y="4843200"/>
            <a:ext cx="1593000" cy="79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20"/>
          <p:cNvCxnSpPr>
            <a:stCxn id="104" idx="2"/>
            <a:endCxn id="107" idx="0"/>
          </p:cNvCxnSpPr>
          <p:nvPr/>
        </p:nvCxnSpPr>
        <p:spPr>
          <a:xfrm>
            <a:off x="5793900" y="4843200"/>
            <a:ext cx="1064100" cy="79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20"/>
          <p:cNvCxnSpPr>
            <a:stCxn id="104" idx="2"/>
            <a:endCxn id="108" idx="0"/>
          </p:cNvCxnSpPr>
          <p:nvPr/>
        </p:nvCxnSpPr>
        <p:spPr>
          <a:xfrm>
            <a:off x="5793900" y="4843200"/>
            <a:ext cx="4236000" cy="79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E08701-FFBF-4134-92CD-6A7C5012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Solutions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1DE0F-8E7F-488E-99D0-30EB5C686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42900">
              <a:lnSpc>
                <a:spcPct val="150000"/>
              </a:lnSpc>
              <a:spcBef>
                <a:spcPts val="1000"/>
              </a:spcBef>
              <a:buSzPts val="18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Software: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Reduce the hardware complexity of cache coherence using software programming models.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Use cache flush and invalidate</a:t>
            </a:r>
          </a:p>
          <a:p>
            <a:pPr indent="-342900">
              <a:lnSpc>
                <a:spcPct val="150000"/>
              </a:lnSpc>
              <a:spcBef>
                <a:spcPts val="1000"/>
              </a:spcBef>
              <a:buSzPts val="18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Hardware: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Closely interacts with the interconnection network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Read/write operations is known to all other processors to update the shared block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5000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Directory Coherence</a:t>
            </a:r>
            <a:endParaRPr b="1" dirty="0"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Uses the directory to store the sharing status of the memory block and thus has a low broadcast requirement.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342900">
              <a:lnSpc>
                <a:spcPct val="150000"/>
              </a:lnSpc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Incur storage overhead and are prone to design bugs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5950" y="3183194"/>
            <a:ext cx="842010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1576</Words>
  <Application>Microsoft Office PowerPoint</Application>
  <PresentationFormat>Widescreen</PresentationFormat>
  <Paragraphs>199</Paragraphs>
  <Slides>36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Noto Sans Symbols</vt:lpstr>
      <vt:lpstr>Times New Roman</vt:lpstr>
      <vt:lpstr>Wingdings</vt:lpstr>
      <vt:lpstr>Simple Light</vt:lpstr>
      <vt:lpstr>Comparison and Performance Analysis of Cache Coherence Protocols using Gem5 Simulator</vt:lpstr>
      <vt:lpstr>Introduction</vt:lpstr>
      <vt:lpstr>Cache Coherence problem</vt:lpstr>
      <vt:lpstr>Cache Incoherence</vt:lpstr>
      <vt:lpstr>Cache Coherence</vt:lpstr>
      <vt:lpstr>Cache Coherence</vt:lpstr>
      <vt:lpstr>Solutions </vt:lpstr>
      <vt:lpstr>Solutions</vt:lpstr>
      <vt:lpstr>Directory Coherence</vt:lpstr>
      <vt:lpstr>Snoopy Coherence </vt:lpstr>
      <vt:lpstr>Coherence Requirements</vt:lpstr>
      <vt:lpstr>Coherence Requirements</vt:lpstr>
      <vt:lpstr>Update vs Invalidate</vt:lpstr>
      <vt:lpstr>Cache Coherence Protocols </vt:lpstr>
      <vt:lpstr>Modified Shared Invalid (MSI)</vt:lpstr>
      <vt:lpstr>Modified Shared Invalid (MSI)</vt:lpstr>
      <vt:lpstr>Modified Shared Invalid (MSI) </vt:lpstr>
      <vt:lpstr>Modified Exclusive Shared Invalid (MESI)</vt:lpstr>
      <vt:lpstr>Modified Exclusive Shared Invalid (MESI)</vt:lpstr>
      <vt:lpstr>Modified Exclusive Shared Invalid (MESI)</vt:lpstr>
      <vt:lpstr>Modified Owned Shared Invalid (MOSI)</vt:lpstr>
      <vt:lpstr>Modified Owned Shared Invalid (MOSI)</vt:lpstr>
      <vt:lpstr>Modified Owned Exclusive Shared Invalid (MOESI)</vt:lpstr>
      <vt:lpstr>Modified Owned Exclusive Shared Invalid (MOESI)</vt:lpstr>
      <vt:lpstr>Modified Owned Exclusive Shared Invalid (MOESI)</vt:lpstr>
      <vt:lpstr>Gem5</vt:lpstr>
      <vt:lpstr>Gem5</vt:lpstr>
      <vt:lpstr>Gem5</vt:lpstr>
      <vt:lpstr>Gem5</vt:lpstr>
      <vt:lpstr>Gem5</vt:lpstr>
      <vt:lpstr>Gem5</vt:lpstr>
      <vt:lpstr>Contributions</vt:lpstr>
      <vt:lpstr>Implementation Plan </vt:lpstr>
      <vt:lpstr>Metrics for analysis</vt:lpstr>
      <vt:lpstr>Reference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and Performance Analysis of Cache Coherence Protocols using Gem5 Simulator</dc:title>
  <cp:lastModifiedBy>Rudra Vijayakumar, Manish</cp:lastModifiedBy>
  <cp:revision>57</cp:revision>
  <dcterms:modified xsi:type="dcterms:W3CDTF">2019-04-09T17:53:23Z</dcterms:modified>
</cp:coreProperties>
</file>